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C5B7964-C5CF-49D7-9C8C-BEB598DFFEF5}" type="datetimeFigureOut">
              <a:rPr lang="nl-NL" smtClean="0"/>
              <a:t>19-06-12</a:t>
            </a:fld>
            <a:endParaRPr lang="nl-NL"/>
          </a:p>
        </p:txBody>
      </p:sp>
      <p:sp>
        <p:nvSpPr>
          <p:cNvPr id="17" name="Footer Placeholder 16"/>
          <p:cNvSpPr>
            <a:spLocks noGrp="1"/>
          </p:cNvSpPr>
          <p:nvPr>
            <p:ph type="ftr" sz="quarter" idx="11"/>
          </p:nvPr>
        </p:nvSpPr>
        <p:spPr/>
        <p:txBody>
          <a:bodyPr/>
          <a:lstStyle/>
          <a:p>
            <a:endParaRPr lang="nl-NL"/>
          </a:p>
        </p:txBody>
      </p:sp>
      <p:sp>
        <p:nvSpPr>
          <p:cNvPr id="29" name="Slide Number Placeholder 28"/>
          <p:cNvSpPr>
            <a:spLocks noGrp="1"/>
          </p:cNvSpPr>
          <p:nvPr>
            <p:ph type="sldNum" sz="quarter" idx="12"/>
          </p:nvPr>
        </p:nvSpPr>
        <p:spPr/>
        <p:txBody>
          <a:bodyPr/>
          <a:lstStyle/>
          <a:p>
            <a:fld id="{F9E72F7F-E2BB-403A-9E73-1E6FC5C6E4C6}" type="slidenum">
              <a:rPr lang="nl-NL" smtClean="0"/>
              <a:t>‹#›</a:t>
            </a:fld>
            <a:endParaRPr lang="nl-NL"/>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7924800" y="6416675"/>
            <a:ext cx="762000" cy="365125"/>
          </a:xfrm>
        </p:spPr>
        <p:txBody>
          <a:bodyPr/>
          <a:lstStyle/>
          <a:p>
            <a:fld id="{F9E72F7F-E2BB-403A-9E73-1E6FC5C6E4C6}" type="slidenum">
              <a:rPr lang="nl-NL" smtClean="0"/>
              <a:t>‹#›</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5B7964-C5CF-49D7-9C8C-BEB598DFFEF5}" type="datetimeFigureOut">
              <a:rPr lang="nl-NL" smtClean="0"/>
              <a:t>19-06-12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C5B7964-C5CF-49D7-9C8C-BEB598DFFEF5}" type="datetimeFigureOut">
              <a:rPr lang="nl-NL" smtClean="0"/>
              <a:t>19-06-12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5B7964-C5CF-49D7-9C8C-BEB598DFFEF5}" type="datetimeFigureOut">
              <a:rPr lang="nl-NL" smtClean="0"/>
              <a:t>19-06-12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B7964-C5CF-49D7-9C8C-BEB598DFFEF5}" type="datetimeFigureOut">
              <a:rPr lang="nl-NL" smtClean="0"/>
              <a:t>19-06-12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5B7964-C5CF-49D7-9C8C-BEB598DFFEF5}" type="datetimeFigureOut">
              <a:rPr lang="nl-NL" smtClean="0"/>
              <a:t>19-06-12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5B7964-C5CF-49D7-9C8C-BEB598DFFEF5}" type="datetimeFigureOut">
              <a:rPr lang="nl-NL" smtClean="0"/>
              <a:t>19-06-12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C5B7964-C5CF-49D7-9C8C-BEB598DFFEF5}" type="datetimeFigureOut">
              <a:rPr lang="nl-NL" smtClean="0"/>
              <a:t>19-06-12</a:t>
            </a:fld>
            <a:endParaRPr lang="nl-NL"/>
          </a:p>
        </p:txBody>
      </p:sp>
      <p:sp>
        <p:nvSpPr>
          <p:cNvPr id="17" name="Footer Placeholder 16"/>
          <p:cNvSpPr>
            <a:spLocks noGrp="1"/>
          </p:cNvSpPr>
          <p:nvPr>
            <p:ph type="ftr" sz="quarter" idx="11"/>
          </p:nvPr>
        </p:nvSpPr>
        <p:spPr/>
        <p:txBody>
          <a:bodyPr/>
          <a:lstStyle/>
          <a:p>
            <a:endParaRPr lang="nl-NL"/>
          </a:p>
        </p:txBody>
      </p:sp>
      <p:sp>
        <p:nvSpPr>
          <p:cNvPr id="29" name="Slide Number Placeholder 28"/>
          <p:cNvSpPr>
            <a:spLocks noGrp="1"/>
          </p:cNvSpPr>
          <p:nvPr>
            <p:ph type="sldNum" sz="quarter" idx="12"/>
          </p:nvPr>
        </p:nvSpPr>
        <p:spPr/>
        <p:txBody>
          <a:bodyPr/>
          <a:lstStyle/>
          <a:p>
            <a:fld id="{F9E72F7F-E2BB-403A-9E73-1E6FC5C6E4C6}" type="slidenum">
              <a:rPr lang="nl-NL" smtClean="0"/>
              <a:t>‹#›</a:t>
            </a:fld>
            <a:endParaRPr lang="nl-NL"/>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7924800" y="6416675"/>
            <a:ext cx="762000" cy="365125"/>
          </a:xfrm>
        </p:spPr>
        <p:txBody>
          <a:bodyPr/>
          <a:lstStyle/>
          <a:p>
            <a:fld id="{F9E72F7F-E2BB-403A-9E73-1E6FC5C6E4C6}" type="slidenum">
              <a:rPr lang="nl-NL" smtClean="0"/>
              <a:t>‹#›</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5B7964-C5CF-49D7-9C8C-BEB598DFFEF5}" type="datetimeFigureOut">
              <a:rPr lang="nl-NL" smtClean="0"/>
              <a:t>19-06-12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C5B7964-C5CF-49D7-9C8C-BEB598DFFEF5}" type="datetimeFigureOut">
              <a:rPr lang="nl-NL" smtClean="0"/>
              <a:t>19-06-12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5B7964-C5CF-49D7-9C8C-BEB598DFFEF5}" type="datetimeFigureOut">
              <a:rPr lang="nl-NL" smtClean="0"/>
              <a:t>19-06-12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B7964-C5CF-49D7-9C8C-BEB598DFFEF5}" type="datetimeFigureOut">
              <a:rPr lang="nl-NL" smtClean="0"/>
              <a:t>19-06-12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5B7964-C5CF-49D7-9C8C-BEB598DFFEF5}" type="datetimeFigureOut">
              <a:rPr lang="nl-NL" smtClean="0"/>
              <a:t>19-06-12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5B7964-C5CF-49D7-9C8C-BEB598DFFEF5}" type="datetimeFigureOut">
              <a:rPr lang="nl-NL" smtClean="0"/>
              <a:t>19-06-12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5B7964-C5CF-49D7-9C8C-BEB598DFFEF5}" type="datetimeFigureOut">
              <a:rPr lang="nl-NL" smtClean="0"/>
              <a:t>19-06-12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6C5B7964-C5CF-49D7-9C8C-BEB598DFFEF5}" type="datetimeFigureOut">
              <a:rPr lang="nl-NL" smtClean="0"/>
              <a:t>19-06-12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6C5B7964-C5CF-49D7-9C8C-BEB598DFFEF5}" type="datetimeFigureOut">
              <a:rPr lang="nl-NL" smtClean="0"/>
              <a:t>19-06-12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6C5B7964-C5CF-49D7-9C8C-BEB598DFFEF5}" type="datetimeFigureOut">
              <a:rPr lang="nl-NL" smtClean="0"/>
              <a:t>19-06-12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B7964-C5CF-49D7-9C8C-BEB598DFFEF5}" type="datetimeFigureOut">
              <a:rPr lang="nl-NL" smtClean="0"/>
              <a:t>19-06-12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B7964-C5CF-49D7-9C8C-BEB598DFFEF5}" type="datetimeFigureOut">
              <a:rPr lang="nl-NL" smtClean="0"/>
              <a:t>19-06-12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B7964-C5CF-49D7-9C8C-BEB598DFFEF5}" type="datetimeFigureOut">
              <a:rPr lang="nl-NL" smtClean="0"/>
              <a:t>19-06-12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9E72F7F-E2BB-403A-9E73-1E6FC5C6E4C6}"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B7964-C5CF-49D7-9C8C-BEB598DFFEF5}" type="datetimeFigureOut">
              <a:rPr lang="nl-NL" smtClean="0"/>
              <a:t>19-06-12</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72F7F-E2BB-403A-9E73-1E6FC5C6E4C6}" type="slidenum">
              <a:rPr lang="nl-NL" smtClean="0"/>
              <a:t>‹#›</a:t>
            </a:fld>
            <a:endParaRPr 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C5B7964-C5CF-49D7-9C8C-BEB598DFFEF5}" type="datetimeFigureOut">
              <a:rPr lang="nl-NL" smtClean="0"/>
              <a:t>19-06-12</a:t>
            </a:fld>
            <a:endParaRPr lang="nl-NL"/>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nl-NL"/>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9E72F7F-E2BB-403A-9E73-1E6FC5C6E4C6}" type="slidenum">
              <a:rPr lang="nl-NL" smtClean="0"/>
              <a:t>‹#›</a:t>
            </a:fld>
            <a:endParaRPr lang="nl-NL"/>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C5B7964-C5CF-49D7-9C8C-BEB598DFFEF5}" type="datetimeFigureOut">
              <a:rPr lang="nl-NL" smtClean="0"/>
              <a:t>19-06-12</a:t>
            </a:fld>
            <a:endParaRPr lang="nl-NL"/>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nl-NL"/>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9E72F7F-E2BB-403A-9E73-1E6FC5C6E4C6}" type="slidenum">
              <a:rPr lang="nl-NL" smtClean="0"/>
              <a:t>‹#›</a:t>
            </a:fld>
            <a:endParaRPr lang="nl-N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www.deviantart.com/" TargetMode="External"/><Relationship Id="rId2" Type="http://schemas.openxmlformats.org/officeDocument/2006/relationships/hyperlink" Target="http://www.youtube.com/"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784" y="260648"/>
            <a:ext cx="4533613" cy="1107996"/>
          </a:xfrm>
          <a:prstGeom prst="rect">
            <a:avLst/>
          </a:prstGeom>
          <a:noFill/>
        </p:spPr>
        <p:txBody>
          <a:bodyPr wrap="none" lIns="91440" tIns="45720" rIns="91440" bIns="45720">
            <a:spAutoFit/>
          </a:bodyPr>
          <a:lstStyle/>
          <a:p>
            <a:pPr algn="ctr"/>
            <a:r>
              <a:rPr lang="en-US" sz="6600" b="1" cap="none" spc="0" dirty="0" smtClean="0">
                <a:ln w="18000">
                  <a:solidFill>
                    <a:schemeClr val="tx1"/>
                  </a:solidFill>
                  <a:prstDash val="solid"/>
                  <a:miter lim="800000"/>
                </a:ln>
                <a:solidFill>
                  <a:srgbClr val="C00000"/>
                </a:solidFill>
                <a:effectLst>
                  <a:outerShdw blurRad="25500" dist="23000" dir="7020000" algn="tl">
                    <a:srgbClr val="000000">
                      <a:alpha val="50000"/>
                    </a:srgbClr>
                  </a:outerShdw>
                </a:effectLst>
                <a:latin typeface="Vivaldi" pitchFamily="66" charset="0"/>
              </a:rPr>
              <a:t>Just Drawing</a:t>
            </a:r>
            <a:endParaRPr lang="en-US" sz="6600" b="1" cap="none" spc="0" dirty="0">
              <a:ln w="18000">
                <a:solidFill>
                  <a:schemeClr val="tx1"/>
                </a:solidFill>
                <a:prstDash val="solid"/>
                <a:miter lim="800000"/>
              </a:ln>
              <a:solidFill>
                <a:srgbClr val="C00000"/>
              </a:solidFill>
              <a:effectLst>
                <a:outerShdw blurRad="25500" dist="23000" dir="7020000" algn="tl">
                  <a:srgbClr val="000000">
                    <a:alpha val="50000"/>
                  </a:srgbClr>
                </a:outerShdw>
              </a:effectLst>
              <a:latin typeface="Vivaldi" pitchFamily="66" charset="0"/>
            </a:endParaRPr>
          </a:p>
        </p:txBody>
      </p:sp>
      <p:pic>
        <p:nvPicPr>
          <p:cNvPr id="5" name="Picture 4" descr="Knipsel.JPG"/>
          <p:cNvPicPr>
            <a:picLocks noChangeAspect="1"/>
          </p:cNvPicPr>
          <p:nvPr/>
        </p:nvPicPr>
        <p:blipFill>
          <a:blip r:embed="rId2" cstate="print"/>
          <a:srcRect b="3222"/>
          <a:stretch>
            <a:fillRect/>
          </a:stretch>
        </p:blipFill>
        <p:spPr>
          <a:xfrm>
            <a:off x="683568" y="1556792"/>
            <a:ext cx="7861126" cy="48965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2074242"/>
          </a:xfrm>
        </p:spPr>
        <p:txBody>
          <a:bodyPr>
            <a:normAutofit/>
          </a:bodyPr>
          <a:lstStyle/>
          <a:p>
            <a:r>
              <a:rPr lang="nl-NL" sz="2800" dirty="0" smtClean="0">
                <a:solidFill>
                  <a:schemeClr val="bg1"/>
                </a:solidFill>
                <a:latin typeface="Gabriola" pitchFamily="82" charset="0"/>
              </a:rPr>
              <a:t>Bij deze tekeningen was ik al weer wat beter geworden. De één rechts onderin is van dezelfde site als het paard die de rode achtergrond heeft.  Bij de middelste heb ik voor het eerst een beetje schaduw aangebracht. En de laatste heb ik helemaal zelf </a:t>
            </a:r>
            <a:r>
              <a:rPr lang="nl-NL" sz="2800" dirty="0" err="1" smtClean="0">
                <a:solidFill>
                  <a:schemeClr val="bg1"/>
                </a:solidFill>
                <a:latin typeface="Gabriola" pitchFamily="82" charset="0"/>
              </a:rPr>
              <a:t>verzonen</a:t>
            </a:r>
            <a:r>
              <a:rPr lang="nl-NL" sz="2800" dirty="0" smtClean="0">
                <a:solidFill>
                  <a:schemeClr val="bg1"/>
                </a:solidFill>
                <a:latin typeface="Gabriola" pitchFamily="82" charset="0"/>
              </a:rPr>
              <a:t>.</a:t>
            </a:r>
            <a:endParaRPr lang="nl-NL" sz="2800" dirty="0">
              <a:solidFill>
                <a:schemeClr val="bg1"/>
              </a:solidFill>
              <a:latin typeface="Gabriola" pitchFamily="82" charset="0"/>
            </a:endParaRPr>
          </a:p>
        </p:txBody>
      </p:sp>
      <p:pic>
        <p:nvPicPr>
          <p:cNvPr id="3" name="Picture 2" descr="2012-06-19 19.30.07.jpg"/>
          <p:cNvPicPr>
            <a:picLocks noChangeAspect="1"/>
          </p:cNvPicPr>
          <p:nvPr/>
        </p:nvPicPr>
        <p:blipFill>
          <a:blip r:embed="rId2" cstate="print"/>
          <a:srcRect l="12988" r="25588"/>
          <a:stretch>
            <a:fillRect/>
          </a:stretch>
        </p:blipFill>
        <p:spPr>
          <a:xfrm>
            <a:off x="0" y="3861048"/>
            <a:ext cx="2454470" cy="2996952"/>
          </a:xfrm>
          <a:prstGeom prst="rect">
            <a:avLst/>
          </a:prstGeom>
        </p:spPr>
      </p:pic>
      <p:pic>
        <p:nvPicPr>
          <p:cNvPr id="4" name="Picture 3" descr="2012-06-19 19.30.59.jpg"/>
          <p:cNvPicPr>
            <a:picLocks noChangeAspect="1"/>
          </p:cNvPicPr>
          <p:nvPr/>
        </p:nvPicPr>
        <p:blipFill>
          <a:blip r:embed="rId3" cstate="print"/>
          <a:srcRect l="12201" t="4851" r="9838"/>
          <a:stretch>
            <a:fillRect/>
          </a:stretch>
        </p:blipFill>
        <p:spPr>
          <a:xfrm>
            <a:off x="5791230" y="3789040"/>
            <a:ext cx="3352770" cy="3068960"/>
          </a:xfrm>
          <a:prstGeom prst="rect">
            <a:avLst/>
          </a:prstGeom>
        </p:spPr>
      </p:pic>
      <p:pic>
        <p:nvPicPr>
          <p:cNvPr id="5" name="Picture 4" descr="2012-06-19 19.31.40.jpg"/>
          <p:cNvPicPr>
            <a:picLocks noChangeAspect="1"/>
          </p:cNvPicPr>
          <p:nvPr/>
        </p:nvPicPr>
        <p:blipFill>
          <a:blip r:embed="rId4" cstate="print"/>
          <a:srcRect l="24013" t="3801" r="25588" b="5901"/>
          <a:stretch>
            <a:fillRect/>
          </a:stretch>
        </p:blipFill>
        <p:spPr>
          <a:xfrm>
            <a:off x="2627784" y="3181091"/>
            <a:ext cx="2736304" cy="367690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0"/>
            <a:ext cx="8229600" cy="1143000"/>
          </a:xfrm>
        </p:spPr>
        <p:txBody>
          <a:bodyPr>
            <a:noAutofit/>
          </a:bodyPr>
          <a:lstStyle/>
          <a:p>
            <a:r>
              <a:rPr lang="nl-NL" sz="6000" dirty="0" smtClean="0">
                <a:ln w="6350">
                  <a:solidFill>
                    <a:schemeClr val="bg1"/>
                  </a:solidFill>
                </a:ln>
                <a:solidFill>
                  <a:srgbClr val="C00000"/>
                </a:solidFill>
                <a:latin typeface="Vivaldi" pitchFamily="66" charset="0"/>
              </a:rPr>
              <a:t>Hoe maak ik mijn tekeningen</a:t>
            </a:r>
            <a:endParaRPr lang="nl-NL" sz="6000" dirty="0"/>
          </a:p>
        </p:txBody>
      </p:sp>
      <p:sp>
        <p:nvSpPr>
          <p:cNvPr id="4" name="Content Placeholder 3"/>
          <p:cNvSpPr>
            <a:spLocks noGrp="1"/>
          </p:cNvSpPr>
          <p:nvPr>
            <p:ph idx="1"/>
          </p:nvPr>
        </p:nvSpPr>
        <p:spPr>
          <a:xfrm>
            <a:off x="0" y="1052736"/>
            <a:ext cx="9144000" cy="4709160"/>
          </a:xfrm>
        </p:spPr>
        <p:txBody>
          <a:bodyPr/>
          <a:lstStyle/>
          <a:p>
            <a:pPr>
              <a:buNone/>
            </a:pPr>
            <a:r>
              <a:rPr lang="nl-NL" dirty="0" smtClean="0">
                <a:latin typeface="Gabriola" pitchFamily="82" charset="0"/>
              </a:rPr>
              <a:t>	</a:t>
            </a:r>
            <a:r>
              <a:rPr lang="nl-NL" dirty="0" smtClean="0">
                <a:solidFill>
                  <a:schemeClr val="bg1"/>
                </a:solidFill>
                <a:latin typeface="Gabriola" pitchFamily="82" charset="0"/>
              </a:rPr>
              <a:t>Ik maakte mijn tekeningen vroeger gewoon met potlood, zoals je in de vorige dia’s hebt gezien.  Ik hou helemaal niet van inkleuren, vandaar dat al mijn potlood tekeningen grijs zijn. </a:t>
            </a:r>
          </a:p>
          <a:p>
            <a:pPr>
              <a:buNone/>
            </a:pPr>
            <a:r>
              <a:rPr lang="nl-NL" dirty="0" smtClean="0">
                <a:solidFill>
                  <a:schemeClr val="bg1"/>
                </a:solidFill>
                <a:latin typeface="Gabriola" pitchFamily="82" charset="0"/>
              </a:rPr>
              <a:t>	</a:t>
            </a:r>
            <a:endParaRPr lang="nl-NL" dirty="0" smtClean="0">
              <a:solidFill>
                <a:schemeClr val="bg1"/>
              </a:solidFill>
              <a:latin typeface="Gabriola" pitchFamily="82" charset="0"/>
            </a:endParaRPr>
          </a:p>
          <a:p>
            <a:pPr>
              <a:buNone/>
            </a:pPr>
            <a:r>
              <a:rPr lang="nl-NL" dirty="0" smtClean="0">
                <a:solidFill>
                  <a:schemeClr val="bg1"/>
                </a:solidFill>
                <a:latin typeface="Gabriola" pitchFamily="82" charset="0"/>
              </a:rPr>
              <a:t>	</a:t>
            </a:r>
            <a:r>
              <a:rPr lang="nl-NL" dirty="0" smtClean="0">
                <a:solidFill>
                  <a:schemeClr val="bg1"/>
                </a:solidFill>
                <a:latin typeface="Gabriola" pitchFamily="82" charset="0"/>
              </a:rPr>
              <a:t>Later kwam ik er achter hoe de meeste tekenaars hun tekeningen maakten. Dit doen ze met een teken tablet. Hierdoor kan je alles ook veel mooier inkleuren dan met potlood en werk je wat sneller. Zo ziet mijn teken tablet eruit. Je hebt ze ook anders, maar die lopen al gauw in de 1000 euro.</a:t>
            </a:r>
            <a:endParaRPr lang="nl-NL" dirty="0">
              <a:solidFill>
                <a:schemeClr val="bg1"/>
              </a:solidFill>
              <a:latin typeface="Gabriola" pitchFamily="82" charset="0"/>
            </a:endParaRPr>
          </a:p>
        </p:txBody>
      </p:sp>
      <p:pic>
        <p:nvPicPr>
          <p:cNvPr id="5" name="Picture 4" descr="2012-06-19 19.28.40.jpg"/>
          <p:cNvPicPr>
            <a:picLocks noChangeAspect="1"/>
          </p:cNvPicPr>
          <p:nvPr/>
        </p:nvPicPr>
        <p:blipFill>
          <a:blip r:embed="rId2" cstate="print"/>
          <a:srcRect t="21120"/>
          <a:stretch>
            <a:fillRect/>
          </a:stretch>
        </p:blipFill>
        <p:spPr>
          <a:xfrm>
            <a:off x="2699792" y="4813200"/>
            <a:ext cx="3456384" cy="2044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6600" dirty="0" smtClean="0">
                <a:ln w="6350">
                  <a:solidFill>
                    <a:schemeClr val="bg1"/>
                  </a:solidFill>
                </a:ln>
                <a:solidFill>
                  <a:srgbClr val="C00000"/>
                </a:solidFill>
                <a:latin typeface="Vivaldi" pitchFamily="66" charset="0"/>
              </a:rPr>
              <a:t>Een site voor tekenen</a:t>
            </a:r>
            <a:endParaRPr lang="nl-NL" sz="6600" dirty="0">
              <a:ln w="6350">
                <a:solidFill>
                  <a:schemeClr val="bg1"/>
                </a:solidFill>
              </a:ln>
              <a:solidFill>
                <a:srgbClr val="C00000"/>
              </a:solidFill>
              <a:latin typeface="Vivaldi" pitchFamily="66" charset="0"/>
            </a:endParaRPr>
          </a:p>
        </p:txBody>
      </p:sp>
      <p:sp>
        <p:nvSpPr>
          <p:cNvPr id="3" name="Content Placeholder 2"/>
          <p:cNvSpPr>
            <a:spLocks noGrp="1"/>
          </p:cNvSpPr>
          <p:nvPr>
            <p:ph idx="1"/>
          </p:nvPr>
        </p:nvSpPr>
        <p:spPr/>
        <p:txBody>
          <a:bodyPr/>
          <a:lstStyle/>
          <a:p>
            <a:pPr>
              <a:buNone/>
            </a:pPr>
            <a:r>
              <a:rPr lang="nl-NL" dirty="0" smtClean="0"/>
              <a:t>	</a:t>
            </a:r>
            <a:r>
              <a:rPr lang="nl-NL" dirty="0" smtClean="0">
                <a:solidFill>
                  <a:schemeClr val="bg1"/>
                </a:solidFill>
                <a:latin typeface="Gabriola" pitchFamily="82" charset="0"/>
              </a:rPr>
              <a:t>Deze sites gebruik ik om mijn tekeningen te kunnen maken. Ik heb van deze sites al heel veel kunnen leren. Je kan er van alles opzoeken, bijvoorbeeld hoe je een achtergrond maakt, of hoe je een vacht van een dier maakt.</a:t>
            </a:r>
          </a:p>
          <a:p>
            <a:pPr>
              <a:buNone/>
            </a:pPr>
            <a:endParaRPr lang="nl-NL" dirty="0" smtClean="0">
              <a:solidFill>
                <a:schemeClr val="bg1"/>
              </a:solidFill>
              <a:latin typeface="Gabriola" pitchFamily="82" charset="0"/>
            </a:endParaRPr>
          </a:p>
          <a:p>
            <a:pPr>
              <a:buNone/>
            </a:pPr>
            <a:r>
              <a:rPr lang="nl-NL" dirty="0" smtClean="0">
                <a:solidFill>
                  <a:schemeClr val="bg1"/>
                </a:solidFill>
                <a:latin typeface="Gabriola" pitchFamily="82" charset="0"/>
              </a:rPr>
              <a:t>	Dit zijn de sites:	 </a:t>
            </a:r>
            <a:r>
              <a:rPr lang="nl-NL" dirty="0" err="1" smtClean="0">
                <a:solidFill>
                  <a:schemeClr val="bg1"/>
                </a:solidFill>
                <a:latin typeface="Gabriola" pitchFamily="82" charset="0"/>
                <a:hlinkClick r:id="rId2"/>
              </a:rPr>
              <a:t>www.youtube.com</a:t>
            </a:r>
            <a:endParaRPr lang="nl-NL" dirty="0" smtClean="0">
              <a:solidFill>
                <a:schemeClr val="bg1"/>
              </a:solidFill>
              <a:latin typeface="Gabriola" pitchFamily="82" charset="0"/>
            </a:endParaRPr>
          </a:p>
          <a:p>
            <a:pPr>
              <a:buNone/>
            </a:pPr>
            <a:r>
              <a:rPr lang="nl-NL" dirty="0" smtClean="0">
                <a:solidFill>
                  <a:schemeClr val="bg1"/>
                </a:solidFill>
                <a:latin typeface="Gabriola" pitchFamily="82" charset="0"/>
              </a:rPr>
              <a:t>	</a:t>
            </a:r>
            <a:r>
              <a:rPr lang="nl-NL" dirty="0" smtClean="0">
                <a:solidFill>
                  <a:schemeClr val="bg1"/>
                </a:solidFill>
                <a:latin typeface="Gabriola" pitchFamily="82" charset="0"/>
              </a:rPr>
              <a:t>			</a:t>
            </a:r>
            <a:r>
              <a:rPr lang="nl-NL" dirty="0" err="1" smtClean="0">
                <a:solidFill>
                  <a:schemeClr val="bg1"/>
                </a:solidFill>
                <a:latin typeface="Gabriola" pitchFamily="82" charset="0"/>
                <a:hlinkClick r:id="rId3"/>
              </a:rPr>
              <a:t>www.deviantart.com</a:t>
            </a:r>
            <a:endParaRPr lang="nl-NL" dirty="0" smtClean="0">
              <a:solidFill>
                <a:schemeClr val="bg1"/>
              </a:solidFill>
              <a:latin typeface="Gabriola" pitchFamily="82" charset="0"/>
            </a:endParaRPr>
          </a:p>
          <a:p>
            <a:pPr>
              <a:buNone/>
            </a:pP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1760" y="188640"/>
            <a:ext cx="4036682" cy="1323439"/>
          </a:xfrm>
          <a:prstGeom prst="rect">
            <a:avLst/>
          </a:prstGeom>
          <a:noFill/>
        </p:spPr>
        <p:txBody>
          <a:bodyPr wrap="none" lIns="91440" tIns="45720" rIns="91440" bIns="45720">
            <a:spAutoFit/>
          </a:bodyPr>
          <a:lstStyle/>
          <a:p>
            <a:pPr algn="ctr"/>
            <a:r>
              <a:rPr lang="en-US" sz="8000" b="0" cap="none" spc="0" dirty="0" smtClean="0">
                <a:ln w="18415" cmpd="sng">
                  <a:solidFill>
                    <a:schemeClr val="bg1"/>
                  </a:solidFill>
                  <a:prstDash val="solid"/>
                </a:ln>
                <a:solidFill>
                  <a:srgbClr val="C00000"/>
                </a:solidFill>
                <a:effectLst>
                  <a:outerShdw blurRad="63500" dir="3600000" algn="tl" rotWithShape="0">
                    <a:srgbClr val="000000">
                      <a:alpha val="70000"/>
                    </a:srgbClr>
                  </a:outerShdw>
                </a:effectLst>
                <a:latin typeface="Vivaldi" pitchFamily="66" charset="0"/>
              </a:rPr>
              <a:t>The End</a:t>
            </a:r>
            <a:endParaRPr lang="en-US" sz="8000" b="0" cap="none" spc="0" dirty="0">
              <a:ln w="18415" cmpd="sng">
                <a:solidFill>
                  <a:schemeClr val="bg1"/>
                </a:solidFill>
                <a:prstDash val="solid"/>
              </a:ln>
              <a:solidFill>
                <a:srgbClr val="C00000"/>
              </a:solidFill>
              <a:effectLst>
                <a:outerShdw blurRad="63500" dir="3600000" algn="tl" rotWithShape="0">
                  <a:srgbClr val="000000">
                    <a:alpha val="70000"/>
                  </a:srgbClr>
                </a:outerShdw>
              </a:effectLst>
              <a:latin typeface="Vivaldi" pitchFamily="66" charset="0"/>
            </a:endParaRPr>
          </a:p>
        </p:txBody>
      </p:sp>
      <p:sp>
        <p:nvSpPr>
          <p:cNvPr id="5" name="Rectangle 4"/>
          <p:cNvSpPr/>
          <p:nvPr/>
        </p:nvSpPr>
        <p:spPr>
          <a:xfrm>
            <a:off x="467544" y="1772816"/>
            <a:ext cx="7954422" cy="830997"/>
          </a:xfrm>
          <a:prstGeom prst="rect">
            <a:avLst/>
          </a:prstGeom>
          <a:noFill/>
        </p:spPr>
        <p:txBody>
          <a:bodyPr wrap="none" lIns="91440" tIns="45720" rIns="91440" bIns="45720">
            <a:spAutoFit/>
          </a:bodyPr>
          <a:lstStyle/>
          <a:p>
            <a:pPr algn="ctr"/>
            <a:r>
              <a:rPr lang="en-US" sz="48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Ik</a:t>
            </a:r>
            <a:r>
              <a:rPr lang="en-US" sz="48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hoop </a:t>
            </a:r>
            <a:r>
              <a:rPr lang="en-US" sz="48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dat</a:t>
            </a:r>
            <a:r>
              <a:rPr lang="en-US" sz="48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je </a:t>
            </a:r>
            <a:r>
              <a:rPr lang="en-US" sz="48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deze</a:t>
            </a:r>
            <a:r>
              <a:rPr lang="en-US" sz="48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a:t>
            </a:r>
            <a:r>
              <a:rPr lang="en-US" sz="48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presentatie</a:t>
            </a:r>
            <a:r>
              <a:rPr lang="en-US" sz="48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a:t>
            </a:r>
            <a:r>
              <a:rPr lang="en-US" sz="48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leuk</a:t>
            </a:r>
            <a:r>
              <a:rPr lang="en-US" sz="48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a:t>
            </a:r>
            <a:r>
              <a:rPr lang="en-US" sz="48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vond</a:t>
            </a:r>
            <a:r>
              <a:rPr lang="en-US" sz="48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a:t>
            </a:r>
            <a:endParaRPr lang="en-US" sz="4800" b="0" cap="none" spc="0" dirty="0">
              <a:ln w="18415" cmpd="sng">
                <a:noFill/>
                <a:prstDash val="solid"/>
              </a:ln>
              <a:solidFill>
                <a:schemeClr val="bg1"/>
              </a:solidFill>
              <a:effectLst>
                <a:outerShdw blurRad="63500" dir="3600000" algn="tl" rotWithShape="0">
                  <a:srgbClr val="000000">
                    <a:alpha val="70000"/>
                  </a:srgbClr>
                </a:outerShdw>
              </a:effectLst>
              <a:latin typeface="Gabriola" pitchFamily="82" charset="0"/>
            </a:endParaRPr>
          </a:p>
        </p:txBody>
      </p:sp>
      <p:pic>
        <p:nvPicPr>
          <p:cNvPr id="6" name="Picture 5" descr="a_heart_for_you_by_kawiko-d4odxqm.png"/>
          <p:cNvPicPr>
            <a:picLocks noChangeAspect="1"/>
          </p:cNvPicPr>
          <p:nvPr/>
        </p:nvPicPr>
        <p:blipFill>
          <a:blip r:embed="rId2" cstate="print"/>
          <a:stretch>
            <a:fillRect/>
          </a:stretch>
        </p:blipFill>
        <p:spPr>
          <a:xfrm>
            <a:off x="5508105" y="2662735"/>
            <a:ext cx="3635896" cy="4195265"/>
          </a:xfrm>
          <a:prstGeom prst="rect">
            <a:avLst/>
          </a:prstGeom>
        </p:spPr>
      </p:pic>
      <p:sp>
        <p:nvSpPr>
          <p:cNvPr id="7" name="Rectangle 6"/>
          <p:cNvSpPr/>
          <p:nvPr/>
        </p:nvSpPr>
        <p:spPr>
          <a:xfrm>
            <a:off x="467544" y="5733256"/>
            <a:ext cx="5498620" cy="646331"/>
          </a:xfrm>
          <a:prstGeom prst="rect">
            <a:avLst/>
          </a:prstGeom>
          <a:noFill/>
        </p:spPr>
        <p:txBody>
          <a:bodyPr wrap="none" lIns="91440" tIns="45720" rIns="91440" bIns="45720">
            <a:spAutoFit/>
          </a:bodyPr>
          <a:lstStyle/>
          <a:p>
            <a:pPr algn="ctr"/>
            <a:r>
              <a:rPr lang="en-US" sz="36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P.S. </a:t>
            </a:r>
            <a:r>
              <a:rPr lang="en-US" sz="36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Deze</a:t>
            </a:r>
            <a:r>
              <a:rPr lang="en-US" sz="36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a:t>
            </a:r>
            <a:r>
              <a:rPr lang="en-US" sz="36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heb</a:t>
            </a:r>
            <a:r>
              <a:rPr lang="en-US" sz="36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a:t>
            </a:r>
            <a:r>
              <a:rPr lang="en-US" sz="36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ik</a:t>
            </a:r>
            <a:r>
              <a:rPr lang="en-US" sz="36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a:t>
            </a:r>
            <a:r>
              <a:rPr lang="en-US" sz="36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niet</a:t>
            </a:r>
            <a:r>
              <a:rPr lang="en-US" sz="36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a:t>
            </a:r>
            <a:r>
              <a:rPr lang="en-US" sz="36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zelf</a:t>
            </a:r>
            <a:r>
              <a:rPr lang="en-US" sz="36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a:t>
            </a:r>
            <a:r>
              <a:rPr lang="en-US" sz="3600" b="0" cap="none" spc="0" dirty="0" err="1"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getekend</a:t>
            </a:r>
            <a:r>
              <a:rPr lang="en-US" sz="36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rPr>
              <a:t> </a:t>
            </a:r>
            <a:r>
              <a:rPr lang="en-US" sz="3600" b="0" cap="none" spc="0" dirty="0" smtClean="0">
                <a:ln w="18415" cmpd="sng">
                  <a:noFill/>
                  <a:prstDash val="solid"/>
                </a:ln>
                <a:solidFill>
                  <a:schemeClr val="bg1"/>
                </a:solidFill>
                <a:effectLst>
                  <a:outerShdw blurRad="63500" dir="3600000" algn="tl" rotWithShape="0">
                    <a:srgbClr val="000000">
                      <a:alpha val="70000"/>
                    </a:srgbClr>
                  </a:outerShdw>
                </a:effectLst>
                <a:latin typeface="Gabriola" pitchFamily="82" charset="0"/>
                <a:sym typeface="Wingdings" pitchFamily="2" charset="2"/>
              </a:rPr>
              <a:t></a:t>
            </a:r>
            <a:endParaRPr lang="en-US" sz="3600" b="0" cap="none" spc="0" dirty="0">
              <a:ln w="18415" cmpd="sng">
                <a:noFill/>
                <a:prstDash val="solid"/>
              </a:ln>
              <a:solidFill>
                <a:schemeClr val="bg1"/>
              </a:solidFill>
              <a:effectLst>
                <a:outerShdw blurRad="63500" dir="3600000" algn="tl" rotWithShape="0">
                  <a:srgbClr val="000000">
                    <a:alpha val="70000"/>
                  </a:srgbClr>
                </a:outerShdw>
              </a:effectLst>
              <a:latin typeface="Gabriola"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6600" dirty="0" smtClean="0">
                <a:ln>
                  <a:solidFill>
                    <a:schemeClr val="bg1"/>
                  </a:solidFill>
                </a:ln>
                <a:solidFill>
                  <a:srgbClr val="C00000"/>
                </a:solidFill>
                <a:latin typeface="Vivaldi" pitchFamily="66" charset="0"/>
              </a:rPr>
              <a:t>Inhoud</a:t>
            </a:r>
            <a:endParaRPr lang="nl-NL" sz="6600" dirty="0">
              <a:ln>
                <a:solidFill>
                  <a:schemeClr val="bg1"/>
                </a:solidFill>
              </a:ln>
              <a:solidFill>
                <a:srgbClr val="C00000"/>
              </a:solidFill>
              <a:latin typeface="Vivaldi" pitchFamily="66" charset="0"/>
            </a:endParaRPr>
          </a:p>
        </p:txBody>
      </p:sp>
      <p:sp>
        <p:nvSpPr>
          <p:cNvPr id="3" name="Content Placeholder 2"/>
          <p:cNvSpPr>
            <a:spLocks noGrp="1"/>
          </p:cNvSpPr>
          <p:nvPr>
            <p:ph idx="1"/>
          </p:nvPr>
        </p:nvSpPr>
        <p:spPr/>
        <p:txBody>
          <a:bodyPr>
            <a:normAutofit/>
          </a:bodyPr>
          <a:lstStyle/>
          <a:p>
            <a:pPr>
              <a:buNone/>
            </a:pPr>
            <a:r>
              <a:rPr lang="nl-NL" sz="3200" dirty="0" smtClean="0">
                <a:solidFill>
                  <a:schemeClr val="bg1"/>
                </a:solidFill>
                <a:latin typeface="Gabriola" pitchFamily="82" charset="0"/>
              </a:rPr>
              <a:t>• Waarom deze </a:t>
            </a:r>
            <a:r>
              <a:rPr lang="nl-NL" sz="3200" dirty="0" err="1" smtClean="0">
                <a:solidFill>
                  <a:schemeClr val="bg1"/>
                </a:solidFill>
                <a:latin typeface="Gabriola" pitchFamily="82" charset="0"/>
              </a:rPr>
              <a:t>powerpoint</a:t>
            </a:r>
            <a:endParaRPr lang="nl-NL" sz="3200" dirty="0" smtClean="0">
              <a:solidFill>
                <a:schemeClr val="bg1"/>
              </a:solidFill>
              <a:latin typeface="Gabriola" pitchFamily="82" charset="0"/>
            </a:endParaRPr>
          </a:p>
          <a:p>
            <a:pPr>
              <a:buNone/>
            </a:pPr>
            <a:r>
              <a:rPr lang="nl-NL" sz="3200" dirty="0" smtClean="0">
                <a:solidFill>
                  <a:schemeClr val="bg1"/>
                </a:solidFill>
                <a:latin typeface="Gabriola" pitchFamily="82" charset="0"/>
              </a:rPr>
              <a:t>• Wat is mijn onderwerp</a:t>
            </a:r>
          </a:p>
          <a:p>
            <a:pPr>
              <a:buNone/>
            </a:pPr>
            <a:r>
              <a:rPr lang="nl-NL" sz="3200" dirty="0" smtClean="0">
                <a:solidFill>
                  <a:schemeClr val="bg1"/>
                </a:solidFill>
                <a:latin typeface="Gabriola" pitchFamily="82" charset="0"/>
              </a:rPr>
              <a:t>• Mijn tekeningen</a:t>
            </a:r>
          </a:p>
          <a:p>
            <a:pPr>
              <a:buNone/>
            </a:pPr>
            <a:r>
              <a:rPr lang="nl-NL" sz="3200" dirty="0" smtClean="0">
                <a:solidFill>
                  <a:schemeClr val="bg1"/>
                </a:solidFill>
                <a:latin typeface="Gabriola" pitchFamily="82" charset="0"/>
              </a:rPr>
              <a:t>• Hoe maak ik mijn tekeningen</a:t>
            </a:r>
          </a:p>
          <a:p>
            <a:pPr>
              <a:buNone/>
            </a:pPr>
            <a:r>
              <a:rPr lang="nl-NL" sz="3200" dirty="0" smtClean="0">
                <a:solidFill>
                  <a:schemeClr val="bg1"/>
                </a:solidFill>
                <a:latin typeface="Gabriola" pitchFamily="82" charset="0"/>
              </a:rPr>
              <a:t>• Een paar sites die mij helpen om tekeningen te maken</a:t>
            </a:r>
            <a:endParaRPr lang="nl-NL" sz="3200" dirty="0">
              <a:solidFill>
                <a:schemeClr val="bg1"/>
              </a:solidFill>
              <a:latin typeface="Gabriola"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6600" dirty="0" smtClean="0">
                <a:ln>
                  <a:solidFill>
                    <a:schemeClr val="bg1"/>
                  </a:solidFill>
                </a:ln>
                <a:solidFill>
                  <a:srgbClr val="C00000"/>
                </a:solidFill>
                <a:latin typeface="Vivaldi" pitchFamily="66" charset="0"/>
              </a:rPr>
              <a:t>Waarom deze </a:t>
            </a:r>
            <a:r>
              <a:rPr lang="nl-NL" sz="6600" dirty="0" err="1" smtClean="0">
                <a:ln>
                  <a:solidFill>
                    <a:schemeClr val="bg1"/>
                  </a:solidFill>
                </a:ln>
                <a:solidFill>
                  <a:srgbClr val="C00000"/>
                </a:solidFill>
                <a:latin typeface="Vivaldi" pitchFamily="66" charset="0"/>
              </a:rPr>
              <a:t>powerpoint</a:t>
            </a:r>
            <a:endParaRPr lang="nl-NL" sz="6600" dirty="0">
              <a:ln>
                <a:solidFill>
                  <a:schemeClr val="bg1"/>
                </a:solidFill>
              </a:ln>
              <a:solidFill>
                <a:srgbClr val="C00000"/>
              </a:solidFill>
              <a:latin typeface="Vivaldi" pitchFamily="66" charset="0"/>
            </a:endParaRPr>
          </a:p>
        </p:txBody>
      </p:sp>
      <p:sp>
        <p:nvSpPr>
          <p:cNvPr id="3" name="Content Placeholder 2"/>
          <p:cNvSpPr>
            <a:spLocks noGrp="1"/>
          </p:cNvSpPr>
          <p:nvPr>
            <p:ph idx="1"/>
          </p:nvPr>
        </p:nvSpPr>
        <p:spPr/>
        <p:txBody>
          <a:bodyPr>
            <a:normAutofit/>
          </a:bodyPr>
          <a:lstStyle/>
          <a:p>
            <a:pPr>
              <a:buNone/>
            </a:pPr>
            <a:r>
              <a:rPr lang="nl-NL" sz="2800" dirty="0" smtClean="0"/>
              <a:t>	</a:t>
            </a:r>
          </a:p>
          <a:p>
            <a:pPr>
              <a:buNone/>
            </a:pPr>
            <a:endParaRPr lang="nl-NL" sz="2800" dirty="0"/>
          </a:p>
          <a:p>
            <a:pPr>
              <a:buNone/>
            </a:pPr>
            <a:r>
              <a:rPr lang="nl-NL" sz="2800" dirty="0" smtClean="0"/>
              <a:t>	</a:t>
            </a:r>
            <a:r>
              <a:rPr lang="nl-NL" sz="3200" dirty="0" smtClean="0">
                <a:solidFill>
                  <a:schemeClr val="bg1"/>
                </a:solidFill>
                <a:latin typeface="Gabriola" pitchFamily="82" charset="0"/>
              </a:rPr>
              <a:t>Ik maak deze </a:t>
            </a:r>
            <a:r>
              <a:rPr lang="nl-NL" sz="3200" dirty="0" err="1" smtClean="0">
                <a:solidFill>
                  <a:schemeClr val="bg1"/>
                </a:solidFill>
                <a:latin typeface="Gabriola" pitchFamily="82" charset="0"/>
              </a:rPr>
              <a:t>powerpoint</a:t>
            </a:r>
            <a:r>
              <a:rPr lang="nl-NL" sz="3200" dirty="0" smtClean="0">
                <a:solidFill>
                  <a:schemeClr val="bg1"/>
                </a:solidFill>
                <a:latin typeface="Gabriola" pitchFamily="82" charset="0"/>
              </a:rPr>
              <a:t>, omdat we voor CKV eigenlijk een presentatie moesten houden. Dit gaat door omstandigheden nu niet door. Vandaar dat er in deze </a:t>
            </a:r>
            <a:r>
              <a:rPr lang="nl-NL" sz="3200" dirty="0" err="1" smtClean="0">
                <a:solidFill>
                  <a:schemeClr val="bg1"/>
                </a:solidFill>
                <a:latin typeface="Gabriola" pitchFamily="82" charset="0"/>
              </a:rPr>
              <a:t>powerpoint</a:t>
            </a:r>
            <a:r>
              <a:rPr lang="nl-NL" sz="3200" dirty="0" smtClean="0">
                <a:solidFill>
                  <a:schemeClr val="bg1"/>
                </a:solidFill>
                <a:latin typeface="Gabriola" pitchFamily="82" charset="0"/>
              </a:rPr>
              <a:t> nu ook ze veel tekst zit. </a:t>
            </a:r>
          </a:p>
          <a:p>
            <a:pPr>
              <a:buNone/>
            </a:pPr>
            <a:r>
              <a:rPr lang="nl-NL" sz="2800"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6600" dirty="0" smtClean="0">
                <a:ln>
                  <a:solidFill>
                    <a:schemeClr val="bg1"/>
                  </a:solidFill>
                </a:ln>
                <a:solidFill>
                  <a:srgbClr val="C00000"/>
                </a:solidFill>
                <a:latin typeface="Vivaldi" pitchFamily="66" charset="0"/>
              </a:rPr>
              <a:t>Mijn onderwerp</a:t>
            </a:r>
            <a:endParaRPr lang="nl-NL" sz="6600" dirty="0">
              <a:ln>
                <a:solidFill>
                  <a:schemeClr val="bg1"/>
                </a:solidFill>
              </a:ln>
              <a:solidFill>
                <a:srgbClr val="C00000"/>
              </a:solidFill>
              <a:latin typeface="Vivaldi" pitchFamily="66" charset="0"/>
            </a:endParaRPr>
          </a:p>
        </p:txBody>
      </p:sp>
      <p:sp>
        <p:nvSpPr>
          <p:cNvPr id="3" name="Content Placeholder 2"/>
          <p:cNvSpPr>
            <a:spLocks noGrp="1"/>
          </p:cNvSpPr>
          <p:nvPr>
            <p:ph idx="1"/>
          </p:nvPr>
        </p:nvSpPr>
        <p:spPr/>
        <p:txBody>
          <a:bodyPr/>
          <a:lstStyle/>
          <a:p>
            <a:pPr>
              <a:buNone/>
            </a:pPr>
            <a:r>
              <a:rPr lang="nl-NL" dirty="0" smtClean="0"/>
              <a:t>	</a:t>
            </a:r>
          </a:p>
          <a:p>
            <a:pPr>
              <a:buNone/>
            </a:pPr>
            <a:endParaRPr lang="nl-NL" sz="2800" dirty="0"/>
          </a:p>
          <a:p>
            <a:pPr>
              <a:buNone/>
            </a:pPr>
            <a:r>
              <a:rPr lang="nl-NL" sz="2800" dirty="0" smtClean="0"/>
              <a:t>	</a:t>
            </a:r>
            <a:r>
              <a:rPr lang="nl-NL" sz="3200" dirty="0" smtClean="0">
                <a:solidFill>
                  <a:schemeClr val="bg1"/>
                </a:solidFill>
                <a:latin typeface="Gabriola" pitchFamily="82" charset="0"/>
              </a:rPr>
              <a:t>Het onderwerp van mijn presentatie is tekenen. Ik heb dit onderwerp gekozen, omdat ik er zelf veel van af weet en omdat ik het zelf ook heel leuk vind om te tekenen.</a:t>
            </a:r>
            <a:endParaRPr lang="nl-NL" sz="3200" dirty="0">
              <a:solidFill>
                <a:schemeClr val="bg1"/>
              </a:solidFill>
              <a:latin typeface="Gabriola"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6600" dirty="0" smtClean="0">
                <a:ln w="6350">
                  <a:solidFill>
                    <a:schemeClr val="bg1"/>
                  </a:solidFill>
                </a:ln>
                <a:solidFill>
                  <a:srgbClr val="C00000"/>
                </a:solidFill>
                <a:latin typeface="Vivaldi" pitchFamily="66" charset="0"/>
              </a:rPr>
              <a:t>Mijn tekeningen</a:t>
            </a:r>
            <a:endParaRPr lang="nl-NL" sz="6600" dirty="0">
              <a:ln w="6350">
                <a:solidFill>
                  <a:schemeClr val="bg1"/>
                </a:solidFill>
              </a:ln>
              <a:solidFill>
                <a:srgbClr val="C00000"/>
              </a:solidFill>
              <a:latin typeface="Vivaldi" pitchFamily="66" charset="0"/>
            </a:endParaRPr>
          </a:p>
        </p:txBody>
      </p:sp>
      <p:sp>
        <p:nvSpPr>
          <p:cNvPr id="3" name="Content Placeholder 2"/>
          <p:cNvSpPr>
            <a:spLocks noGrp="1"/>
          </p:cNvSpPr>
          <p:nvPr>
            <p:ph idx="1"/>
          </p:nvPr>
        </p:nvSpPr>
        <p:spPr/>
        <p:txBody>
          <a:bodyPr/>
          <a:lstStyle/>
          <a:p>
            <a:pPr>
              <a:buNone/>
            </a:pPr>
            <a:r>
              <a:rPr lang="nl-NL" dirty="0" smtClean="0"/>
              <a:t>	</a:t>
            </a:r>
            <a:r>
              <a:rPr lang="nl-NL" dirty="0" smtClean="0">
                <a:solidFill>
                  <a:schemeClr val="bg1"/>
                </a:solidFill>
                <a:latin typeface="Gabriola" pitchFamily="82" charset="0"/>
              </a:rPr>
              <a:t>Ik laat nu een paar van mijn tekeningen zien. Bij sommige van deze tekeningen zal ik wat vertellen.</a:t>
            </a:r>
          </a:p>
          <a:p>
            <a:pPr>
              <a:buNone/>
            </a:pPr>
            <a:endParaRPr lang="nl-NL" dirty="0" smtClean="0">
              <a:solidFill>
                <a:schemeClr val="bg1"/>
              </a:solidFill>
              <a:latin typeface="Gabriola" pitchFamily="82" charset="0"/>
            </a:endParaRPr>
          </a:p>
          <a:p>
            <a:pPr>
              <a:buNone/>
            </a:pPr>
            <a:endParaRPr lang="nl-NL" dirty="0" smtClean="0">
              <a:solidFill>
                <a:schemeClr val="bg1"/>
              </a:solidFill>
              <a:latin typeface="Gabriola" pitchFamily="82" charset="0"/>
            </a:endParaRPr>
          </a:p>
          <a:p>
            <a:pPr>
              <a:buNone/>
            </a:pPr>
            <a:r>
              <a:rPr lang="nl-NL" dirty="0" smtClean="0">
                <a:solidFill>
                  <a:schemeClr val="bg1"/>
                </a:solidFill>
                <a:latin typeface="Gabriola" pitchFamily="82" charset="0"/>
              </a:rPr>
              <a:t>Dit zijn mijn katten. Ik vond het leuk om ze een keer na te tekenen van een foto, dus dat heb ik toen gedaan.</a:t>
            </a:r>
          </a:p>
          <a:p>
            <a:pPr>
              <a:buNone/>
            </a:pPr>
            <a:endParaRPr lang="nl-NL" dirty="0"/>
          </a:p>
        </p:txBody>
      </p:sp>
      <p:pic>
        <p:nvPicPr>
          <p:cNvPr id="4" name="Picture 3" descr="noa in fotoshop.jpg"/>
          <p:cNvPicPr>
            <a:picLocks noChangeAspect="1"/>
          </p:cNvPicPr>
          <p:nvPr/>
        </p:nvPicPr>
        <p:blipFill>
          <a:blip r:embed="rId2" cstate="print"/>
          <a:srcRect l="10958" t="9074" r="15871"/>
          <a:stretch>
            <a:fillRect/>
          </a:stretch>
        </p:blipFill>
        <p:spPr>
          <a:xfrm>
            <a:off x="0" y="4509120"/>
            <a:ext cx="2160240" cy="2348880"/>
          </a:xfrm>
          <a:prstGeom prst="rect">
            <a:avLst/>
          </a:prstGeom>
        </p:spPr>
      </p:pic>
      <p:pic>
        <p:nvPicPr>
          <p:cNvPr id="5" name="Picture 4" descr="skip in fotoshop.jpg"/>
          <p:cNvPicPr>
            <a:picLocks noChangeAspect="1"/>
          </p:cNvPicPr>
          <p:nvPr/>
        </p:nvPicPr>
        <p:blipFill>
          <a:blip r:embed="rId3" cstate="print"/>
          <a:srcRect l="29222" t="12274" r="9763" b="8502"/>
          <a:stretch>
            <a:fillRect/>
          </a:stretch>
        </p:blipFill>
        <p:spPr>
          <a:xfrm>
            <a:off x="6660232" y="4036120"/>
            <a:ext cx="2483768" cy="282187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147248" cy="1426170"/>
          </a:xfrm>
        </p:spPr>
        <p:txBody>
          <a:bodyPr>
            <a:normAutofit/>
          </a:bodyPr>
          <a:lstStyle/>
          <a:p>
            <a:r>
              <a:rPr lang="nl-NL" sz="2800" dirty="0" smtClean="0">
                <a:solidFill>
                  <a:schemeClr val="bg1"/>
                </a:solidFill>
                <a:latin typeface="Gabriola" pitchFamily="82" charset="0"/>
              </a:rPr>
              <a:t>Dit is mijn laatste tekening tot nu toe op mijn teken tablet. Ik had een plaatje gevonden van een echt paard en dacht dat het wel leuk zou zijn om er iets aan te veranderen, dit is het geworden.</a:t>
            </a:r>
            <a:endParaRPr lang="nl-NL" sz="2800" dirty="0">
              <a:solidFill>
                <a:schemeClr val="bg1"/>
              </a:solidFill>
              <a:latin typeface="Gabriola" pitchFamily="82" charset="0"/>
            </a:endParaRPr>
          </a:p>
        </p:txBody>
      </p:sp>
      <p:pic>
        <p:nvPicPr>
          <p:cNvPr id="5" name="Picture 4" descr="paardjeee.jpg"/>
          <p:cNvPicPr>
            <a:picLocks noChangeAspect="1"/>
          </p:cNvPicPr>
          <p:nvPr/>
        </p:nvPicPr>
        <p:blipFill>
          <a:blip r:embed="rId2" cstate="print"/>
          <a:stretch>
            <a:fillRect/>
          </a:stretch>
        </p:blipFill>
        <p:spPr>
          <a:xfrm>
            <a:off x="2771800" y="1844824"/>
            <a:ext cx="3744416" cy="47558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solidFill>
                  <a:schemeClr val="bg1"/>
                </a:solidFill>
                <a:latin typeface="Gabriola" pitchFamily="82" charset="0"/>
              </a:rPr>
              <a:t>Dit is ook een paard, die heb ik een keer bij iemand anders op zijn site gevonden en ben hem zelf in gaan kleuren. Je zit wel wat het geworden is.</a:t>
            </a:r>
            <a:endParaRPr lang="nl-NL" sz="2800" dirty="0">
              <a:solidFill>
                <a:schemeClr val="bg1"/>
              </a:solidFill>
              <a:latin typeface="Gabriola" pitchFamily="82" charset="0"/>
            </a:endParaRPr>
          </a:p>
        </p:txBody>
      </p:sp>
      <p:pic>
        <p:nvPicPr>
          <p:cNvPr id="4" name="Picture 3" descr="horror horse.jpg"/>
          <p:cNvPicPr>
            <a:picLocks noChangeAspect="1"/>
          </p:cNvPicPr>
          <p:nvPr/>
        </p:nvPicPr>
        <p:blipFill>
          <a:blip r:embed="rId2" cstate="print"/>
          <a:stretch>
            <a:fillRect/>
          </a:stretch>
        </p:blipFill>
        <p:spPr>
          <a:xfrm>
            <a:off x="2627784" y="1412776"/>
            <a:ext cx="4167672" cy="5229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426170"/>
          </a:xfrm>
        </p:spPr>
        <p:txBody>
          <a:bodyPr>
            <a:normAutofit/>
          </a:bodyPr>
          <a:lstStyle/>
          <a:p>
            <a:r>
              <a:rPr lang="nl-NL" sz="2800" dirty="0" smtClean="0">
                <a:solidFill>
                  <a:schemeClr val="bg1"/>
                </a:solidFill>
                <a:latin typeface="Gabriola" pitchFamily="82" charset="0"/>
              </a:rPr>
              <a:t>Als laatste een paar van mijn tekeningen toen ik nog met potlood tekende. Dat doe ik nog steeds wel, maar lang niet meer zo veel als vroeger. Deze tekeningen hangen aan mijn muur, vandaar dat ik er een foto van heb gemaakt.</a:t>
            </a:r>
            <a:endParaRPr lang="nl-NL" sz="2800" dirty="0">
              <a:solidFill>
                <a:schemeClr val="bg1"/>
              </a:solidFill>
              <a:latin typeface="Gabriola" pitchFamily="82" charset="0"/>
            </a:endParaRPr>
          </a:p>
        </p:txBody>
      </p:sp>
      <p:pic>
        <p:nvPicPr>
          <p:cNvPr id="3" name="Picture 2" descr="2012-06-19 19.29.20.jpg"/>
          <p:cNvPicPr>
            <a:picLocks noChangeAspect="1"/>
          </p:cNvPicPr>
          <p:nvPr/>
        </p:nvPicPr>
        <p:blipFill>
          <a:blip r:embed="rId2" cstate="print"/>
          <a:srcRect l="16138" r="21650" b="2751"/>
          <a:stretch>
            <a:fillRect/>
          </a:stretch>
        </p:blipFill>
        <p:spPr>
          <a:xfrm>
            <a:off x="0" y="1844824"/>
            <a:ext cx="2679090" cy="3140968"/>
          </a:xfrm>
          <a:prstGeom prst="rect">
            <a:avLst/>
          </a:prstGeom>
        </p:spPr>
      </p:pic>
      <p:pic>
        <p:nvPicPr>
          <p:cNvPr id="4" name="Picture 3" descr="2012-06-19 19.29.29.jpg"/>
          <p:cNvPicPr>
            <a:picLocks noChangeAspect="1"/>
          </p:cNvPicPr>
          <p:nvPr/>
        </p:nvPicPr>
        <p:blipFill>
          <a:blip r:embed="rId3" cstate="print"/>
          <a:srcRect l="16138" r="11413"/>
          <a:stretch>
            <a:fillRect/>
          </a:stretch>
        </p:blipFill>
        <p:spPr>
          <a:xfrm>
            <a:off x="6318544" y="3933056"/>
            <a:ext cx="2825456" cy="2924944"/>
          </a:xfrm>
          <a:prstGeom prst="rect">
            <a:avLst/>
          </a:prstGeom>
        </p:spPr>
      </p:pic>
      <p:pic>
        <p:nvPicPr>
          <p:cNvPr id="5" name="Picture 4" descr="2012-06-19 19.30.33.jpg"/>
          <p:cNvPicPr>
            <a:picLocks noChangeAspect="1"/>
          </p:cNvPicPr>
          <p:nvPr/>
        </p:nvPicPr>
        <p:blipFill>
          <a:blip r:embed="rId4" cstate="print"/>
          <a:srcRect l="9051" r="15350" b="13251"/>
          <a:stretch>
            <a:fillRect/>
          </a:stretch>
        </p:blipFill>
        <p:spPr>
          <a:xfrm>
            <a:off x="2699792" y="2924944"/>
            <a:ext cx="3482310" cy="299695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solidFill>
                  <a:schemeClr val="bg1"/>
                </a:solidFill>
                <a:latin typeface="Gabriola" pitchFamily="82" charset="0"/>
              </a:rPr>
              <a:t>Deze tekeningen zijn een van mijn eerste toen ik echt serieus met tekenen aan de slag ging. Ik heb ze geleerd door de boeken van Christopher </a:t>
            </a:r>
            <a:r>
              <a:rPr lang="nl-NL" sz="2800" dirty="0" err="1" smtClean="0">
                <a:solidFill>
                  <a:schemeClr val="bg1"/>
                </a:solidFill>
                <a:latin typeface="Gabriola" pitchFamily="82" charset="0"/>
              </a:rPr>
              <a:t>Heart</a:t>
            </a:r>
            <a:r>
              <a:rPr lang="nl-NL" sz="2800" dirty="0" smtClean="0">
                <a:solidFill>
                  <a:schemeClr val="bg1"/>
                </a:solidFill>
                <a:latin typeface="Gabriola" pitchFamily="82" charset="0"/>
              </a:rPr>
              <a:t>.</a:t>
            </a:r>
            <a:endParaRPr lang="nl-NL" sz="2800" dirty="0">
              <a:solidFill>
                <a:schemeClr val="bg1"/>
              </a:solidFill>
              <a:latin typeface="Gabriola" pitchFamily="82" charset="0"/>
            </a:endParaRPr>
          </a:p>
        </p:txBody>
      </p:sp>
      <p:pic>
        <p:nvPicPr>
          <p:cNvPr id="4" name="Picture 3" descr="2012-06-19 19.31.14.jpg"/>
          <p:cNvPicPr>
            <a:picLocks noChangeAspect="1"/>
          </p:cNvPicPr>
          <p:nvPr/>
        </p:nvPicPr>
        <p:blipFill>
          <a:blip r:embed="rId2" cstate="print"/>
          <a:srcRect l="12201" t="5901" r="9838"/>
          <a:stretch>
            <a:fillRect/>
          </a:stretch>
        </p:blipFill>
        <p:spPr>
          <a:xfrm>
            <a:off x="0" y="1628800"/>
            <a:ext cx="2736304" cy="2477038"/>
          </a:xfrm>
          <a:prstGeom prst="rect">
            <a:avLst/>
          </a:prstGeom>
        </p:spPr>
      </p:pic>
      <p:pic>
        <p:nvPicPr>
          <p:cNvPr id="5" name="Picture 4" descr="2012-06-19 19.31.52.jpg"/>
          <p:cNvPicPr>
            <a:picLocks noChangeAspect="1"/>
          </p:cNvPicPr>
          <p:nvPr/>
        </p:nvPicPr>
        <p:blipFill>
          <a:blip r:embed="rId3" cstate="print"/>
          <a:srcRect l="16925" r="21650" b="3801"/>
          <a:stretch>
            <a:fillRect/>
          </a:stretch>
        </p:blipFill>
        <p:spPr>
          <a:xfrm>
            <a:off x="6372200" y="3847936"/>
            <a:ext cx="2562604" cy="3010064"/>
          </a:xfrm>
          <a:prstGeom prst="rect">
            <a:avLst/>
          </a:prstGeom>
        </p:spPr>
      </p:pic>
      <p:pic>
        <p:nvPicPr>
          <p:cNvPr id="6" name="Picture 5" descr="2012-06-19 19.30.24.jpg"/>
          <p:cNvPicPr>
            <a:picLocks noChangeAspect="1"/>
          </p:cNvPicPr>
          <p:nvPr/>
        </p:nvPicPr>
        <p:blipFill>
          <a:blip r:embed="rId4" cstate="print"/>
          <a:srcRect l="1963" t="17450" r="2751" b="5901"/>
          <a:stretch>
            <a:fillRect/>
          </a:stretch>
        </p:blipFill>
        <p:spPr>
          <a:xfrm>
            <a:off x="-1" y="4149081"/>
            <a:ext cx="4490127" cy="2708920"/>
          </a:xfrm>
          <a:prstGeom prst="rect">
            <a:avLst/>
          </a:prstGeo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74</TotalTime>
  <Words>270</Words>
  <Application>Microsoft Office PowerPoint</Application>
  <PresentationFormat>On-screen Show (4:3)</PresentationFormat>
  <Paragraphs>38</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Apex</vt:lpstr>
      <vt:lpstr>1_Apex</vt:lpstr>
      <vt:lpstr>Slide 1</vt:lpstr>
      <vt:lpstr>Inhoud</vt:lpstr>
      <vt:lpstr>Waarom deze powerpoint</vt:lpstr>
      <vt:lpstr>Mijn onderwerp</vt:lpstr>
      <vt:lpstr>Mijn tekeningen</vt:lpstr>
      <vt:lpstr>Dit is mijn laatste tekening tot nu toe op mijn teken tablet. Ik had een plaatje gevonden van een echt paard en dacht dat het wel leuk zou zijn om er iets aan te veranderen, dit is het geworden.</vt:lpstr>
      <vt:lpstr>Dit is ook een paard, die heb ik een keer bij iemand anders op zijn site gevonden en ben hem zelf in gaan kleuren. Je zit wel wat het geworden is.</vt:lpstr>
      <vt:lpstr>Als laatste een paar van mijn tekeningen toen ik nog met potlood tekende. Dat doe ik nog steeds wel, maar lang niet meer zo veel als vroeger. Deze tekeningen hangen aan mijn muur, vandaar dat ik er een foto van heb gemaakt.</vt:lpstr>
      <vt:lpstr>Deze tekeningen zijn een van mijn eerste toen ik echt serieus met tekenen aan de slag ging. Ik heb ze geleerd door de boeken van Christopher Heart.</vt:lpstr>
      <vt:lpstr>Bij deze tekeningen was ik al weer wat beter geworden. De één rechts onderin is van dezelfde site als het paard die de rode achtergrond heeft.  Bij de middelste heb ik voor het eerst een beetje schaduw aangebracht. En de laatste heb ik helemaal zelf verzonen.</vt:lpstr>
      <vt:lpstr>Hoe maak ik mijn tekeningen</vt:lpstr>
      <vt:lpstr>Een site voor tekenen</vt:lpstr>
      <vt:lpstr>Slide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Sanne</dc:creator>
  <cp:lastModifiedBy>Sanne</cp:lastModifiedBy>
  <cp:revision>8</cp:revision>
  <dcterms:created xsi:type="dcterms:W3CDTF">2012-06-19T16:51:06Z</dcterms:created>
  <dcterms:modified xsi:type="dcterms:W3CDTF">2012-06-19T18:05:54Z</dcterms:modified>
</cp:coreProperties>
</file>